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9"/>
  </p:notesMasterIdLst>
  <p:handoutMasterIdLst>
    <p:handoutMasterId r:id="rId40"/>
  </p:handoutMasterIdLst>
  <p:sldIdLst>
    <p:sldId id="523" r:id="rId5"/>
    <p:sldId id="320"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5" r:id="rId20"/>
    <p:sldId id="326" r:id="rId21"/>
    <p:sldId id="332" r:id="rId22"/>
    <p:sldId id="550" r:id="rId23"/>
    <p:sldId id="323" r:id="rId24"/>
    <p:sldId id="551" r:id="rId25"/>
    <p:sldId id="553" r:id="rId26"/>
    <p:sldId id="333" r:id="rId27"/>
    <p:sldId id="533" r:id="rId28"/>
    <p:sldId id="532" r:id="rId29"/>
    <p:sldId id="534" r:id="rId30"/>
    <p:sldId id="535" r:id="rId31"/>
    <p:sldId id="536" r:id="rId32"/>
    <p:sldId id="537" r:id="rId33"/>
    <p:sldId id="538" r:id="rId34"/>
    <p:sldId id="539" r:id="rId35"/>
    <p:sldId id="540" r:id="rId36"/>
    <p:sldId id="541" r:id="rId37"/>
    <p:sldId id="542" r:id="rId3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56" autoAdjust="0"/>
    <p:restoredTop sz="96047" autoAdjust="0"/>
  </p:normalViewPr>
  <p:slideViewPr>
    <p:cSldViewPr snapToGrid="0" showGuides="1">
      <p:cViewPr varScale="1">
        <p:scale>
          <a:sx n="106" d="100"/>
          <a:sy n="106" d="100"/>
        </p:scale>
        <p:origin x="192" y="34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6/21/21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6/21/21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8437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19751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23630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nvie.com/posts/a-successful-git-branching-mode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64252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292317" cy="3521462"/>
          </a:xfrm>
        </p:spPr>
        <p:txBody>
          <a:bodyPr/>
          <a:lstStyle/>
          <a:p>
            <a:r>
              <a:rPr lang="en-US" u="sng" dirty="0"/>
              <a:t>Patricia Grubel</a:t>
            </a:r>
            <a:br>
              <a:rPr lang="en-US" dirty="0"/>
            </a:br>
            <a:r>
              <a:rPr lang="en-US" sz="2000" dirty="0"/>
              <a:t>Los Alamos National Laboratory</a:t>
            </a:r>
          </a:p>
          <a:p>
            <a:pPr>
              <a:spcBef>
                <a:spcPts val="2800"/>
              </a:spcBef>
            </a:pPr>
            <a:r>
              <a:rPr lang="en-US" sz="2000" dirty="0"/>
              <a:t>Better Scientific Software tutorial, ISC, June 2021</a:t>
            </a:r>
          </a:p>
          <a:p>
            <a:pPr>
              <a:spcBef>
                <a:spcPts val="2800"/>
              </a:spcBef>
            </a:pPr>
            <a:r>
              <a:rPr lang="en-US" sz="2000" dirty="0"/>
              <a:t>Contributors: Patricia Grubel (LANL), Rinku K. Gupta (ANL), Jared O’Neal (ANL), James M. </a:t>
            </a:r>
            <a:r>
              <a:rPr lang="en-US" sz="2000" dirty="0" err="1"/>
              <a:t>Willenbring</a:t>
            </a:r>
            <a:r>
              <a:rPr lang="en-US" sz="2000" dirty="0"/>
              <a:t> (SNL)</a:t>
            </a:r>
          </a:p>
          <a:p>
            <a:endParaRPr lang="en-US" dirty="0"/>
          </a:p>
        </p:txBody>
      </p:sp>
      <p:sp>
        <p:nvSpPr>
          <p:cNvPr id="5" name="TextBox 4">
            <a:extLst>
              <a:ext uri="{FF2B5EF4-FFF2-40B4-BE49-F238E27FC236}">
                <a16:creationId xmlns:a16="http://schemas.microsoft.com/office/drawing/2014/main" id="{6C44C913-01E0-4EDB-A13E-CC1676174061}"/>
              </a:ext>
            </a:extLst>
          </p:cNvPr>
          <p:cNvSpPr txBox="1"/>
          <p:nvPr/>
        </p:nvSpPr>
        <p:spPr>
          <a:xfrm>
            <a:off x="10855922" y="5899980"/>
            <a:ext cx="1332903" cy="276999"/>
          </a:xfrm>
          <a:prstGeom prst="rect">
            <a:avLst/>
          </a:prstGeom>
          <a:noFill/>
        </p:spPr>
        <p:txBody>
          <a:bodyPr wrap="square">
            <a:spAutoFit/>
          </a:bodyPr>
          <a:lstStyle/>
          <a:p>
            <a:r>
              <a:rPr lang="en-US" sz="1200" dirty="0"/>
              <a:t>LA-UR-21-25665</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28557"/>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dirty="0"/>
              <a:t>Git Workflow Models of Different complexity</a:t>
            </a: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pPr marL="0" indent="0">
              <a:buNone/>
            </a:pPr>
            <a:r>
              <a:rPr lang="en-US" b="1" dirty="0"/>
              <a:t>Commonly Known Workflows</a:t>
            </a:r>
          </a:p>
          <a:p>
            <a:r>
              <a:rPr lang="en-US" dirty="0"/>
              <a:t>Git Flow</a:t>
            </a:r>
          </a:p>
          <a:p>
            <a:r>
              <a:rPr lang="en-US" dirty="0" err="1"/>
              <a:t>Github</a:t>
            </a:r>
            <a:r>
              <a:rPr lang="en-US" dirty="0"/>
              <a:t> Flow</a:t>
            </a:r>
          </a:p>
          <a:p>
            <a:r>
              <a:rPr lang="en-US" dirty="0"/>
              <a:t>Gitlab Flow</a:t>
            </a:r>
          </a:p>
          <a:p>
            <a:pPr marL="0" indent="0">
              <a:buNone/>
            </a:pPr>
            <a:endParaRPr lang="en-US" dirty="0"/>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Collaboration using Git Workflows for CSE projects</a:t>
            </a:r>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5760" y="868680"/>
            <a:ext cx="11369809" cy="4047778"/>
          </a:xfrm>
        </p:spPr>
        <p:txBody>
          <a:bodyPr/>
          <a:lstStyle/>
          <a:p>
            <a:pPr marL="0" indent="0">
              <a:buNone/>
            </a:pPr>
            <a:endParaRPr lang="en-US" dirty="0"/>
          </a:p>
          <a:p>
            <a:r>
              <a:rPr lang="en-US" dirty="0" err="1"/>
              <a:t>Trilionos</a:t>
            </a:r>
            <a:r>
              <a:rPr lang="en-US" dirty="0"/>
              <a:t> Workflow</a:t>
            </a:r>
          </a:p>
          <a:p>
            <a:r>
              <a:rPr lang="en-US" dirty="0"/>
              <a:t>Open MPI Workflow</a:t>
            </a:r>
          </a:p>
          <a:p>
            <a:r>
              <a:rPr lang="en-US" dirty="0" err="1"/>
              <a:t>Flecsi</a:t>
            </a:r>
            <a:r>
              <a:rPr lang="en-US" dirty="0"/>
              <a:t> Workflow</a:t>
            </a:r>
          </a:p>
          <a:p>
            <a:pPr marL="0" indent="0">
              <a:buNone/>
            </a:pPr>
            <a:endParaRPr lang="en-US" dirty="0"/>
          </a:p>
        </p:txBody>
      </p:sp>
    </p:spTree>
    <p:extLst>
      <p:ext uri="{BB962C8B-B14F-4D97-AF65-F5344CB8AC3E}">
        <p14:creationId xmlns:p14="http://schemas.microsoft.com/office/powerpoint/2010/main" val="6405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David M. Rogers, Better Scientific Software tutorial, in ISC High Performance, online, 2021. DOI: </a:t>
            </a:r>
            <a:r>
              <a:rPr lang="en-US" sz="1600" b="1" dirty="0">
                <a:hlinkClick r:id="rId4"/>
              </a:rPr>
              <a:t>10.6084/m9.figshare.14642520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705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449948"/>
            <a:ext cx="6359119" cy="5858014"/>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Master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master</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using community-build 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671048" y="415865"/>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1944" y="3246431"/>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078927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Collaboration using Git Workflows for CSE projects</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4142</TotalTime>
  <Words>2118</Words>
  <Application>Microsoft Macintosh PowerPoint</Application>
  <PresentationFormat>Custom</PresentationFormat>
  <Paragraphs>293</Paragraphs>
  <Slides>34</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Git Workflow Models of Different complexity    </vt:lpstr>
      <vt:lpstr>Git Flow</vt:lpstr>
      <vt:lpstr>GitHub Flow</vt:lpstr>
      <vt:lpstr>GitLab Flow</vt:lpstr>
      <vt:lpstr>Collaboration using Git Workflows for CSE projects</vt:lpstr>
      <vt:lpstr>Current Trilinos Workflow</vt:lpstr>
      <vt:lpstr>Current Open MPI Workflow </vt:lpstr>
      <vt:lpstr>Current FleCSI Workflow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232</cp:revision>
  <cp:lastPrinted>2017-11-02T18:35:01Z</cp:lastPrinted>
  <dcterms:created xsi:type="dcterms:W3CDTF">2018-11-06T17:28:56Z</dcterms:created>
  <dcterms:modified xsi:type="dcterms:W3CDTF">2021-06-22T03:36:33Z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